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70" r:id="rId4"/>
    <p:sldId id="260" r:id="rId5"/>
    <p:sldId id="265" r:id="rId6"/>
    <p:sldId id="261" r:id="rId7"/>
    <p:sldId id="272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4081-A98D-474C-BC9A-DF4BE1D2A437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5141-4275-4A39-A232-5ED0F0FF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5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4081-A98D-474C-BC9A-DF4BE1D2A437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5141-4275-4A39-A232-5ED0F0FF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86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4081-A98D-474C-BC9A-DF4BE1D2A437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5141-4275-4A39-A232-5ED0F0FF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98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4081-A98D-474C-BC9A-DF4BE1D2A437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5141-4275-4A39-A232-5ED0F0FF610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0585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4081-A98D-474C-BC9A-DF4BE1D2A437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5141-4275-4A39-A232-5ED0F0FF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17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4081-A98D-474C-BC9A-DF4BE1D2A437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5141-4275-4A39-A232-5ED0F0FF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7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4081-A98D-474C-BC9A-DF4BE1D2A437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5141-4275-4A39-A232-5ED0F0FF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25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4081-A98D-474C-BC9A-DF4BE1D2A437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5141-4275-4A39-A232-5ED0F0FF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22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4081-A98D-474C-BC9A-DF4BE1D2A437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5141-4275-4A39-A232-5ED0F0FF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4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4081-A98D-474C-BC9A-DF4BE1D2A437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5141-4275-4A39-A232-5ED0F0FF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4081-A98D-474C-BC9A-DF4BE1D2A437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5141-4275-4A39-A232-5ED0F0FF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74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4081-A98D-474C-BC9A-DF4BE1D2A437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5141-4275-4A39-A232-5ED0F0FF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2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4081-A98D-474C-BC9A-DF4BE1D2A437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5141-4275-4A39-A232-5ED0F0FF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09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4081-A98D-474C-BC9A-DF4BE1D2A437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5141-4275-4A39-A232-5ED0F0FF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2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4081-A98D-474C-BC9A-DF4BE1D2A437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5141-4275-4A39-A232-5ED0F0FF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7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4081-A98D-474C-BC9A-DF4BE1D2A437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5141-4275-4A39-A232-5ED0F0FF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4081-A98D-474C-BC9A-DF4BE1D2A437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5141-4275-4A39-A232-5ED0F0FF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2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7554081-A98D-474C-BC9A-DF4BE1D2A437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535141-4275-4A39-A232-5ED0F0FF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71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TN_MtV5TFw&amp;ab_channel=purestarkids" TargetMode="External"/><Relationship Id="rId2" Type="http://schemas.openxmlformats.org/officeDocument/2006/relationships/hyperlink" Target="https://www.youtube.com/watch?v=eDvQv1U53zg&amp;ab_channel=NaturalezaViva-SonidosyPaisajesIncre%C3%ADbl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sode8b-C-0&amp;ab_channel=RoyalFireplace4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implemusicteaching.com/2019/01/19/mindfulnessinthemusicroom/" TargetMode="External"/><Relationship Id="rId2" Type="http://schemas.openxmlformats.org/officeDocument/2006/relationships/hyperlink" Target="https://kansasmusicreview.com/2018/01/07/from-research-to-practice-mindfulness-and-music-teach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sirpsichologija.lt/mindfulness-kaip-veikti-stresa/" TargetMode="External"/><Relationship Id="rId5" Type="http://schemas.openxmlformats.org/officeDocument/2006/relationships/hyperlink" Target="https://www.youtube.com/watch?v=NNxRnlkYY5o" TargetMode="External"/><Relationship Id="rId4" Type="http://schemas.openxmlformats.org/officeDocument/2006/relationships/hyperlink" Target="http://citeseerx.ist.psu.edu/viewdoc/download?doi=10.1.1.362.6829&amp;rep=rep1&amp;type=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E63A1-FFF2-498D-9E16-6B79580FB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446" y="1451428"/>
            <a:ext cx="9966960" cy="1979747"/>
          </a:xfrm>
        </p:spPr>
        <p:txBody>
          <a:bodyPr/>
          <a:lstStyle/>
          <a:p>
            <a:r>
              <a:rPr lang="lt-L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Įsisąmoninto dėmesingumo (</a:t>
            </a:r>
            <a:r>
              <a:rPr lang="lt-LT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Mindfulness</a:t>
            </a:r>
            <a:r>
              <a:rPr lang="lt-L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</a:t>
            </a:r>
            <a:r>
              <a:rPr lang="lt-L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ų nauda, dirbant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t-L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ikimokyklinio amžiaus vaikais</a:t>
            </a:r>
            <a:endParaRPr lang="en-US" sz="239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C2C2EC-EA68-41C5-B6D3-A6F59A3A4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390" y="3939177"/>
            <a:ext cx="8178655" cy="2055224"/>
          </a:xfrm>
        </p:spPr>
        <p:txBody>
          <a:bodyPr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lt-LT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Paskaita -</a:t>
            </a:r>
            <a:r>
              <a:rPr lang="lt-LT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praktikumas mokytojams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lt-L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Parengė:	psichologė Vida Misiūnienė ir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lt-L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          </a:t>
            </a:r>
            <a:r>
              <a:rPr lang="lt-L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men. ugd. mok. Irma Mackevičienė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B40FC2-4000-4EAE-B3A1-09CC60262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762" y="4864284"/>
            <a:ext cx="1665039" cy="113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62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1D4A0-54CB-41EB-88E0-23134895C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962" y="484632"/>
            <a:ext cx="9664324" cy="1097426"/>
          </a:xfrm>
        </p:spPr>
        <p:txBody>
          <a:bodyPr/>
          <a:lstStyle/>
          <a:p>
            <a:r>
              <a:rPr lang="lt-LT" dirty="0">
                <a:latin typeface="Bahnschrift Condensed" panose="020B0502040204020203" pitchFamily="34" charset="0"/>
                <a:cs typeface="Calibri" panose="020F0502020204030204" pitchFamily="34" charset="0"/>
              </a:rPr>
              <a:t>aktualumas</a:t>
            </a:r>
            <a:endParaRPr lang="en-US" dirty="0">
              <a:latin typeface="Bahnschrift Condensed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4C71F-CE18-4E43-BC38-4E76286009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6688" y="1582058"/>
            <a:ext cx="10363826" cy="5080000"/>
          </a:xfrm>
        </p:spPr>
        <p:txBody>
          <a:bodyPr>
            <a:noAutofit/>
          </a:bodyPr>
          <a:lstStyle/>
          <a:p>
            <a:pPr marL="27432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IŠŠŪKIAI: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lt-LT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Vaikai yra nekantrūs, sunkiai sukaupia dėmesį</a:t>
            </a:r>
            <a:r>
              <a:rPr lang="lt-L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-&gt; </a:t>
            </a:r>
            <a:r>
              <a:rPr lang="lt-LT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Mindfulness</a:t>
            </a:r>
            <a:r>
              <a:rPr lang="lt-L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praktikos padės jiems nusiraminti ir ilgesnį laiką išbūti susikaupus;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lt-LT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Sunkiai sekasi valdyti savo emocijas, nemėgsta būti kontroliuojami</a:t>
            </a:r>
            <a:r>
              <a:rPr lang="lt-L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-&gt; praktikuodami Mindfulness jie išmoks geriau kontroliuoti patys save;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lt-LT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Vaikus vis sunkiau sudominti, jie ieško prasmės, turi daug klausimų</a:t>
            </a:r>
            <a:r>
              <a:rPr lang="lt-L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-&gt; prieš pradedant atlikti praktikas svarbu pristatyti tai kaip žaidimą, paaiškinti vaikams, kokia to nauda;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lt-LT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Nori bendradarbiauti, drauge siekti sėkmės, bendro tikslo</a:t>
            </a:r>
            <a:r>
              <a:rPr lang="lt-L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-&gt; praktikuodami mažose gupelėse ar porose patirs bendrumo jausmą;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396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9EEE5-24AD-4AE5-A119-50555C143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10363824" cy="1094169"/>
          </a:xfrm>
        </p:spPr>
        <p:txBody>
          <a:bodyPr/>
          <a:lstStyle/>
          <a:p>
            <a:r>
              <a:rPr lang="lt-LT" dirty="0">
                <a:latin typeface="Bahnschrift Condensed" panose="020B0502040204020203" pitchFamily="34" charset="0"/>
              </a:rPr>
              <a:t>nauda vaikams</a:t>
            </a:r>
            <a:endParaRPr lang="en-US" dirty="0">
              <a:latin typeface="Bahnschrift 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08733-108C-40BA-96BC-9932F6F7A5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12686"/>
            <a:ext cx="10363826" cy="4949371"/>
          </a:xfrm>
        </p:spPr>
        <p:txBody>
          <a:bodyPr>
            <a:norm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t-LT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Lavina pastabumą</a:t>
            </a:r>
            <a:r>
              <a:rPr lang="lt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vaikai išmoksta įsiklausyti į savo patirtį, pasižymi adekvatesnėmis reakcijomis į įvairias situacijas;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t-LT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Gerina koncentraciją</a:t>
            </a:r>
            <a:r>
              <a:rPr lang="lt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vaikai geba  ilgiau išlaikyti dėmesį;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t-LT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Leidžia protui pailsėti</a:t>
            </a:r>
            <a:r>
              <a:rPr lang="lt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vaikai dažnai pavargsta, o tam, kad galėtų mokytis ir augti, jiems svarbu turėti laiko, kuomet kūnas ir protas galėtų atsinaujinti, ir nepakanka, jeigu tai vyksta tik miegant;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t-LT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Didina saugumo jausmą</a:t>
            </a:r>
            <a:r>
              <a:rPr lang="lt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sąmoningi, dėmesingi užsiėmimai bet kokio amžiaus vaikams padeda pasijusti stabiliai ir saugiai.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t-LT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Nuramina emocijas</a:t>
            </a:r>
            <a:r>
              <a:rPr lang="lt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vaikams kas dieną tenka susidurti su daug emocinių iššūkių, o jie dar tik mokosi emocijas pažinti ir valdyti. Užtrunka laiko, kol vaikas išmoksta įvardinti ir nuraminti emocijas, tačiau tai ypač svarbus įgūdis, į kurį verta investuoti;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lt-LT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Padeda ugdyti psichologinį atsparumą</a:t>
            </a:r>
            <a:r>
              <a:rPr lang="lt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ir apsaugo nuo streso, nerimo ir depresijos ateityje.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lt-LT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92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D5429-9A67-4242-AC79-4FCFA93A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12064"/>
            <a:ext cx="10058400" cy="1287707"/>
          </a:xfrm>
        </p:spPr>
        <p:txBody>
          <a:bodyPr>
            <a:normAutofit/>
          </a:bodyPr>
          <a:lstStyle/>
          <a:p>
            <a:r>
              <a:rPr lang="lt-LT" sz="4000" dirty="0">
                <a:latin typeface="Bahnschrift Condensed" panose="020B0502040204020203" pitchFamily="34" charset="0"/>
              </a:rPr>
              <a:t>Kaip vyksta įsisąmoninto dėmesingumo praktikos? prieš pradedant svarbu:</a:t>
            </a:r>
            <a:endParaRPr lang="en-US" sz="4000" dirty="0">
              <a:latin typeface="Bahnschrift 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ADC6F-7BA4-4D55-B687-B046FE2429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401" y="1799772"/>
            <a:ext cx="11350170" cy="4905828"/>
          </a:xfrm>
        </p:spPr>
        <p:txBody>
          <a:bodyPr>
            <a:noAutofit/>
          </a:bodyPr>
          <a:lstStyle/>
          <a:p>
            <a:r>
              <a:rPr lang="lt-LT" sz="2100" dirty="0"/>
              <a:t>Tinkama aplinka (apšvietimas pritemdomas, raminanti muzika skamba tyliai fone);</a:t>
            </a:r>
          </a:p>
          <a:p>
            <a:r>
              <a:rPr lang="lt-LT" sz="2100" dirty="0"/>
              <a:t>Instrukcijų suteikimas (paaiškiname, ką ir kaip darysime, kokia to nauda / prasmė);</a:t>
            </a:r>
          </a:p>
          <a:p>
            <a:r>
              <a:rPr lang="lt-LT" sz="2100" dirty="0"/>
              <a:t>Pavyzdžio rodymas (atliekame praktiką kartu su vaikais);</a:t>
            </a:r>
          </a:p>
          <a:p>
            <a:r>
              <a:rPr lang="lt-LT" sz="2100" dirty="0"/>
              <a:t>Pateikiame pratimą žaidimo forma, įtraukiame žaidybinių elementų </a:t>
            </a:r>
            <a:r>
              <a:rPr lang="en-US" sz="2100" dirty="0"/>
              <a:t>(</a:t>
            </a:r>
            <a:r>
              <a:rPr lang="lt-LT" sz="2100" dirty="0"/>
              <a:t>pvz., laivelis</a:t>
            </a:r>
            <a:r>
              <a:rPr lang="en-US" sz="2100" dirty="0"/>
              <a:t>, </a:t>
            </a:r>
            <a:r>
              <a:rPr lang="lt-LT" sz="2100" dirty="0"/>
              <a:t>kamuoliukas</a:t>
            </a:r>
            <a:r>
              <a:rPr lang="en-US" sz="2100" dirty="0"/>
              <a:t>, </a:t>
            </a:r>
            <a:r>
              <a:rPr lang="lt-LT" sz="2100" dirty="0"/>
              <a:t>žaisliukas</a:t>
            </a:r>
            <a:r>
              <a:rPr lang="en-US" sz="2100" dirty="0"/>
              <a:t>)</a:t>
            </a:r>
            <a:r>
              <a:rPr lang="lt-LT" sz="2100" dirty="0"/>
              <a:t>;</a:t>
            </a:r>
          </a:p>
          <a:p>
            <a:r>
              <a:rPr lang="lt-LT" sz="2100" dirty="0"/>
              <a:t>Įtraukiame vaikus (pvz., kasdien vis kitas gali priminti, kad laikas praktikuotis);</a:t>
            </a:r>
          </a:p>
          <a:p>
            <a:r>
              <a:rPr lang="lt-LT" sz="2100" dirty="0"/>
              <a:t>Svarbu praktikuotis reguliariai, nors ir labai trumpai (2-5 min);</a:t>
            </a:r>
          </a:p>
          <a:p>
            <a:r>
              <a:rPr lang="lt-LT" sz="2100" dirty="0"/>
              <a:t>Tik pozityvus kontekstas. Praktikų nepaverčiame bausmėmis.</a:t>
            </a:r>
          </a:p>
        </p:txBody>
      </p:sp>
    </p:spTree>
    <p:extLst>
      <p:ext uri="{BB962C8B-B14F-4D97-AF65-F5344CB8AC3E}">
        <p14:creationId xmlns:p14="http://schemas.microsoft.com/office/powerpoint/2010/main" val="2617673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CDCBC-D8B7-4042-BB2D-522C06707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790" y="277598"/>
            <a:ext cx="6827964" cy="1217373"/>
          </a:xfrm>
        </p:spPr>
        <p:txBody>
          <a:bodyPr/>
          <a:lstStyle/>
          <a:p>
            <a:r>
              <a:rPr lang="lt-LT" sz="5400" dirty="0">
                <a:latin typeface="Bahnschrift Condensed" panose="020B0502040204020203" pitchFamily="34" charset="0"/>
                <a:cs typeface="Calibri" panose="020F0502020204030204" pitchFamily="34" charset="0"/>
              </a:rPr>
              <a:t>Kūno skenavimas</a:t>
            </a:r>
            <a:endParaRPr lang="en-US" dirty="0">
              <a:latin typeface="Bahnschrift 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F1104-46D3-4875-BC62-02CC1B858A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9657" y="1494972"/>
            <a:ext cx="7358743" cy="507999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Į</a:t>
            </a:r>
            <a:r>
              <a:rPr lang="lt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sitaisykite patogiai, 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lt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ekryžiuokite kojų ir rankų.</a:t>
            </a:r>
          </a:p>
          <a:p>
            <a:pPr marL="457200" indent="-457200">
              <a:buFont typeface="+mj-lt"/>
              <a:buAutoNum type="arabicParenR"/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lt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ankas galite nuleisti ant kelių, užsimerkti.</a:t>
            </a:r>
          </a:p>
          <a:p>
            <a:pPr marL="457200" indent="-457200">
              <a:buFont typeface="+mj-lt"/>
              <a:buAutoNum type="arabicParenR"/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lt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iesiog po truputį pabandykite įsijausti į savo kūną.</a:t>
            </a:r>
          </a:p>
          <a:p>
            <a:pPr marL="457200" indent="-457200">
              <a:buFont typeface="+mj-lt"/>
              <a:buAutoNum type="arabicParenR"/>
            </a:pPr>
            <a:r>
              <a:rPr lang="lt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Pajauskite, kaip kojos remiasi į žemę.</a:t>
            </a:r>
          </a:p>
          <a:p>
            <a:pPr marL="457200" indent="-457200">
              <a:buFont typeface="+mj-lt"/>
              <a:buAutoNum type="arabicParenR"/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lt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ajauskite tas kojų vietas, kurios šiuo metu remiasi į kėdę.</a:t>
            </a:r>
          </a:p>
          <a:p>
            <a:pPr marL="457200" indent="-457200">
              <a:buFont typeface="+mj-lt"/>
              <a:buAutoNum type="arabicParenR"/>
            </a:pPr>
            <a:r>
              <a:rPr lang="lt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Pajauskite, kaip nugara liečiasi su kėdės atrama.</a:t>
            </a:r>
          </a:p>
          <a:p>
            <a:pPr marL="457200" indent="-457200">
              <a:buFont typeface="+mj-lt"/>
              <a:buAutoNum type="arabicParenR"/>
            </a:pPr>
            <a:r>
              <a:rPr lang="lt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Pamėginkite pajausti, kokioje erdvėje yra jūsų galva.</a:t>
            </a:r>
          </a:p>
          <a:p>
            <a:pPr marL="457200" indent="-457200">
              <a:buFont typeface="+mj-lt"/>
              <a:buAutoNum type="arabicParenR"/>
            </a:pP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lt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aliausiai savo dėmesį nukreipkite į kvėpavimą.</a:t>
            </a:r>
          </a:p>
          <a:p>
            <a:pPr marL="457200" indent="-457200">
              <a:buFont typeface="+mj-lt"/>
              <a:buAutoNum type="arabicParenR"/>
            </a:pPr>
            <a:r>
              <a:rPr lang="lt-LT" dirty="0">
                <a:latin typeface="Calibri" panose="020F0502020204030204" pitchFamily="34" charset="0"/>
                <a:cs typeface="Times New Roman" panose="02020603050405020304" pitchFamily="18" charset="0"/>
              </a:rPr>
              <a:t>Tiesiog įkvėpkite. Tiesiog iškvėpkite.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12" y="1190171"/>
            <a:ext cx="3002417" cy="455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99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353B2-84F2-4E95-B540-85E9D3E6B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622654"/>
            <a:ext cx="5519638" cy="1024991"/>
          </a:xfrm>
        </p:spPr>
        <p:txBody>
          <a:bodyPr>
            <a:normAutofit fontScale="90000"/>
          </a:bodyPr>
          <a:lstStyle/>
          <a:p>
            <a:r>
              <a:rPr lang="lt-LT" dirty="0">
                <a:latin typeface="Bahnschrift Condensed" panose="020B0502040204020203" pitchFamily="34" charset="0"/>
              </a:rPr>
              <a:t>Kvėpavimo pratimai</a:t>
            </a:r>
            <a:br>
              <a:rPr lang="lt-LT" dirty="0">
                <a:latin typeface="Bahnschrift Condensed" panose="020B0502040204020203" pitchFamily="34" charset="0"/>
              </a:rPr>
            </a:br>
            <a:endParaRPr lang="en-US" dirty="0">
              <a:latin typeface="Bahnschrift 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20301-EAE5-4EA9-993D-03B46965B4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9849" y="1220796"/>
            <a:ext cx="5801214" cy="5259835"/>
          </a:xfrm>
        </p:spPr>
        <p:txBody>
          <a:bodyPr>
            <a:noAutofit/>
          </a:bodyPr>
          <a:lstStyle/>
          <a:p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„Penkių pirštų kvėpavimas“</a:t>
            </a:r>
          </a:p>
          <a:p>
            <a:r>
              <a:rPr lang="lt-LT" dirty="0">
                <a:latin typeface="Calibri" panose="020F0502020204030204" pitchFamily="34" charset="0"/>
                <a:cs typeface="Calibri" panose="020F0502020204030204" pitchFamily="34" charset="0"/>
              </a:rPr>
              <a:t>„Lėtas kvėpavimas“</a:t>
            </a:r>
          </a:p>
          <a:p>
            <a:r>
              <a:rPr lang="lt-LT" dirty="0">
                <a:latin typeface="Calibri" panose="020F0502020204030204" pitchFamily="34" charset="0"/>
                <a:cs typeface="Calibri" panose="020F0502020204030204" pitchFamily="34" charset="0"/>
              </a:rPr>
              <a:t>„Liftas“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lt-LT" dirty="0">
                <a:latin typeface="Calibri" panose="020F0502020204030204" pitchFamily="34" charset="0"/>
                <a:cs typeface="Calibri" panose="020F0502020204030204" pitchFamily="34" charset="0"/>
              </a:rPr>
              <a:t>Jūros bangavimas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lt-L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9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https://www.youtube.com/watch?v=eDvQv1U53zg&amp;ab_channel=NaturalezaViva-SonidosyPaisajesIncre%C3%ADbles</a:t>
            </a:r>
            <a:r>
              <a:rPr lang="lt-LT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lt-L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„Šuniuko kvėpavimas“</a:t>
            </a:r>
          </a:p>
          <a:p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„Skalbimo mašina“</a:t>
            </a:r>
          </a:p>
          <a:p>
            <a:r>
              <a:rPr lang="lt-LT" dirty="0">
                <a:latin typeface="Calibri" panose="020F0502020204030204" pitchFamily="34" charset="0"/>
                <a:cs typeface="Calibri" panose="020F0502020204030204" pitchFamily="34" charset="0"/>
              </a:rPr>
              <a:t>„Gėlės uostymas“</a:t>
            </a:r>
            <a:endParaRPr lang="lt-LT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t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„Kramtomoji guma“</a:t>
            </a:r>
          </a:p>
          <a:p>
            <a:r>
              <a:rPr lang="lt-LT" dirty="0">
                <a:latin typeface="Calibri" panose="020F0502020204030204" pitchFamily="34" charset="0"/>
                <a:cs typeface="Calibri" panose="020F0502020204030204" pitchFamily="34" charset="0"/>
              </a:rPr>
              <a:t>„Gėlė ir žvakė“</a:t>
            </a:r>
          </a:p>
          <a:p>
            <a:r>
              <a:rPr lang="lt-LT" sz="1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https://www.youtube.com/watch?v=qTN_MtV5TFw&amp;ab_channel=purestarkids</a:t>
            </a:r>
            <a:r>
              <a:rPr lang="lt-LT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87" y="303340"/>
            <a:ext cx="3904342" cy="585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85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refleksija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5410738"/>
            <a:ext cx="10363826" cy="389171"/>
          </a:xfrm>
        </p:spPr>
        <p:txBody>
          <a:bodyPr>
            <a:normAutofit/>
          </a:bodyPr>
          <a:lstStyle/>
          <a:p>
            <a:r>
              <a:rPr lang="lt-LT" sz="1200" dirty="0">
                <a:hlinkClick r:id="rId2"/>
              </a:rPr>
              <a:t>https://www.youtube.com/watch?v=wsode8b-C-0&amp;ab_channel=RoyalFireplace4K</a:t>
            </a:r>
            <a:r>
              <a:rPr lang="lt-LT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3086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54940-6ECC-486E-A6DD-6DE7636D5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257904"/>
          </a:xfrm>
        </p:spPr>
        <p:txBody>
          <a:bodyPr>
            <a:normAutofit/>
          </a:bodyPr>
          <a:lstStyle/>
          <a:p>
            <a:r>
              <a:rPr lang="lt-LT" sz="4000" dirty="0"/>
              <a:t>šaltiniai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841D4-1EFD-493B-A528-E0376030548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lt-L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ALFA KARTOS VAIKŲ BRUOŽAI IR UGDYMO(-SI) YPATUMAI: PEDAGOGŲ NUOMONĖ. Aurelija Macijauskienė Klaipėdos universitetas, Aida Norvilienė Klaipėdos universitetas;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lt-L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Priešmokyklinio ugdymo/-si metodų ir priemonių pritaikymas Alfa kartos vaikams ikimokyklinio ugdymo įstaigoje. Kumpinė, Agnė (2019);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lt-L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ĮSISĄMONINTO DĖMESINGUMO METODO POVEIKIO GALIMYBĖS MUZIKOS PAMOKOJE. Donatas Blanka (2019).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lt-L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Ugnius Leimontas „Esu tyloje“, 2021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lt-L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Lorraine E. Murray „Ramūs vaikai“, 2021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lt-LT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https://kansasmusicreview.com/2018/01/07/from-research-to-practice-mindfulness-and-music-teaching/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lt-LT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http://simplemusicteaching.com/2019/01/19/mindfulnessinthemusicroom/</a:t>
            </a:r>
            <a:r>
              <a:rPr lang="lt-L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lt-LT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http://citeseerx.ist.psu.edu/viewdoc/download?doi=10.1.1.362.6829&amp;rep=rep1&amp;type=pdf</a:t>
            </a:r>
            <a:r>
              <a:rPr lang="lt-L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lt-LT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https://www.youtube.com/watch?v=NNxRnlkYY5o</a:t>
            </a:r>
            <a:r>
              <a:rPr lang="lt-L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lt-LT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https://www.asirpsichologija.lt/mindfulness-kaip-veikti-stresa/</a:t>
            </a:r>
            <a:r>
              <a:rPr lang="lt-L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0751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563</TotalTime>
  <Words>695</Words>
  <Application>Microsoft Office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Bahnschrift Condensed</vt:lpstr>
      <vt:lpstr>Calibri</vt:lpstr>
      <vt:lpstr>Symbol</vt:lpstr>
      <vt:lpstr>Times New Roman</vt:lpstr>
      <vt:lpstr>Tw Cen MT</vt:lpstr>
      <vt:lpstr>Wingdings</vt:lpstr>
      <vt:lpstr>Droplet</vt:lpstr>
      <vt:lpstr>Įsisąmoninto dėmesingumo (Mindfulness) elementų nauda, dirbant su ikimokyklinio amžiaus vaikais</vt:lpstr>
      <vt:lpstr>aktualumas</vt:lpstr>
      <vt:lpstr>nauda vaikams</vt:lpstr>
      <vt:lpstr>Kaip vyksta įsisąmoninto dėmesingumo praktikos? prieš pradedant svarbu:</vt:lpstr>
      <vt:lpstr>Kūno skenavimas</vt:lpstr>
      <vt:lpstr>Kvėpavimo pratimai </vt:lpstr>
      <vt:lpstr>refleksija</vt:lpstr>
      <vt:lpstr>šaltiniai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Įsisąmoninto dėmesingumo (Mindfulness) metodo taikymo galimybės muzikos pamokoje su ikimokyklinio amžiaus vaikais</dc:title>
  <dc:creator>Acer</dc:creator>
  <cp:lastModifiedBy>Psichologe</cp:lastModifiedBy>
  <cp:revision>16</cp:revision>
  <dcterms:created xsi:type="dcterms:W3CDTF">2022-03-01T15:02:32Z</dcterms:created>
  <dcterms:modified xsi:type="dcterms:W3CDTF">2023-11-24T13:18:58Z</dcterms:modified>
</cp:coreProperties>
</file>